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3"/>
  </p:notesMasterIdLst>
  <p:sldIdLst>
    <p:sldId id="286" r:id="rId2"/>
    <p:sldId id="257" r:id="rId3"/>
    <p:sldId id="259" r:id="rId4"/>
    <p:sldId id="260" r:id="rId5"/>
    <p:sldId id="287" r:id="rId6"/>
    <p:sldId id="288" r:id="rId7"/>
    <p:sldId id="289" r:id="rId8"/>
    <p:sldId id="290" r:id="rId9"/>
    <p:sldId id="307" r:id="rId10"/>
    <p:sldId id="293" r:id="rId11"/>
    <p:sldId id="292" r:id="rId12"/>
    <p:sldId id="295" r:id="rId13"/>
    <p:sldId id="296" r:id="rId14"/>
    <p:sldId id="297" r:id="rId15"/>
    <p:sldId id="322" r:id="rId16"/>
    <p:sldId id="300" r:id="rId17"/>
    <p:sldId id="301" r:id="rId18"/>
    <p:sldId id="302" r:id="rId19"/>
    <p:sldId id="305" r:id="rId20"/>
    <p:sldId id="303" r:id="rId21"/>
    <p:sldId id="306" r:id="rId22"/>
    <p:sldId id="309" r:id="rId23"/>
    <p:sldId id="317" r:id="rId24"/>
    <p:sldId id="318" r:id="rId25"/>
    <p:sldId id="319" r:id="rId26"/>
    <p:sldId id="323" r:id="rId27"/>
    <p:sldId id="324" r:id="rId28"/>
    <p:sldId id="325" r:id="rId29"/>
    <p:sldId id="326" r:id="rId30"/>
    <p:sldId id="327" r:id="rId31"/>
    <p:sldId id="278" r:id="rId32"/>
  </p:sldIdLst>
  <p:sldSz cx="9144000" cy="5143500" type="screen16x9"/>
  <p:notesSz cx="6858000" cy="9144000"/>
  <p:embeddedFontLst>
    <p:embeddedFont>
      <p:font typeface="Franklin Gothic Book" pitchFamily="34" charset="0"/>
      <p:regular r:id="rId34"/>
      <p:italic r:id="rId35"/>
    </p:embeddedFont>
    <p:embeddedFont>
      <p:font typeface="Perpetua" pitchFamily="18" charset="0"/>
      <p:regular r:id="rId36"/>
      <p:bold r:id="rId37"/>
      <p:italic r:id="rId38"/>
      <p:boldItalic r:id="rId39"/>
    </p:embeddedFont>
    <p:embeddedFont>
      <p:font typeface="Wingdings 2" pitchFamily="18" charset="2"/>
      <p:regular r:id="rId40"/>
    </p:embeddedFont>
    <p:embeddedFont>
      <p:font typeface="Amatic SC" charset="-79"/>
      <p:regular r:id="rId41"/>
      <p:bold r:id="rId42"/>
    </p:embeddedFont>
    <p:embeddedFont>
      <p:font typeface="Calibri" pitchFamily="34" charset="0"/>
      <p:regular r:id="rId43"/>
      <p:bold r:id="rId44"/>
      <p:italic r:id="rId45"/>
      <p:boldItalic r:id="rId46"/>
    </p:embeddedFont>
    <p:embeddedFont>
      <p:font typeface="Nunito SemiBold" charset="0"/>
      <p:regular r:id="rId47"/>
      <p:bold r:id="rId48"/>
      <p:italic r:id="rId49"/>
      <p:boldItalic r:id="rId50"/>
    </p:embeddedFont>
    <p:embeddedFont>
      <p:font typeface="Mangal" pitchFamily="18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ABA2924-48E5-46F5-A708-3C7ED2C029EC}">
  <a:tblStyle styleId="{CABA2924-48E5-46F5-A708-3C7ED2C029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246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77238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856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76962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0747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2419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39126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36418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3262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3325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9612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17473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9890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5109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2400300"/>
            <a:ext cx="6400800" cy="120015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62932" y="1086978"/>
            <a:ext cx="9021537" cy="114551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2" y="1047540"/>
            <a:ext cx="9021537" cy="9043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2" y="2232487"/>
            <a:ext cx="9021537" cy="82899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129448"/>
            <a:ext cx="8229600" cy="1102519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1168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05980"/>
            <a:ext cx="55626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406400" algn="ctr" rtl="0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 - Half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3429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714376"/>
            <a:ext cx="7772400" cy="1021556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10953"/>
            <a:ext cx="7772400" cy="100369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4629150"/>
            <a:ext cx="4000500" cy="3429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3" y="1782623"/>
            <a:ext cx="9013515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7" y="1756107"/>
            <a:ext cx="9013781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7" y="1851660"/>
            <a:ext cx="9014621" cy="3429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200150"/>
            <a:ext cx="1905000" cy="337185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200150"/>
            <a:ext cx="5715000" cy="337185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75413"/>
            <a:ext cx="7315200" cy="391716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84369"/>
            <a:ext cx="7315200" cy="5143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3886200" cy="3429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11" name="Rectangle 10"/>
          <p:cNvSpPr/>
          <p:nvPr/>
        </p:nvSpPr>
        <p:spPr>
          <a:xfrm flipV="1">
            <a:off x="68307" y="3512666"/>
            <a:ext cx="9006840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9" y="3487856"/>
            <a:ext cx="9006639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1" y="3579919"/>
            <a:ext cx="9006637" cy="3660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9" y="50007"/>
            <a:ext cx="9001873" cy="3436144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85725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4643437"/>
            <a:ext cx="2476500" cy="357188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4/22/2021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432950" y="766567"/>
            <a:ext cx="7190290" cy="6230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Government Engineering College, Modasa</a:t>
            </a:r>
            <a:endParaRPr sz="3200"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2270276" y="1389654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dirty="0"/>
              <a:t>Department of Information Technology</a:t>
            </a:r>
            <a:endParaRPr sz="2000"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" name="Picture 1" descr="9.jpg">
            <a:extLst>
              <a:ext uri="{FF2B5EF4-FFF2-40B4-BE49-F238E27FC236}">
                <a16:creationId xmlns:a16="http://schemas.microsoft.com/office/drawing/2014/main" xmlns="" id="{A9C4B227-EC90-4402-9FD5-08CA3303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9" y="493350"/>
            <a:ext cx="1332192" cy="1332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AE1BE9-9AFC-4C9E-A7DA-4CBFE573BDDE}"/>
              </a:ext>
            </a:extLst>
          </p:cNvPr>
          <p:cNvSpPr txBox="1"/>
          <p:nvPr/>
        </p:nvSpPr>
        <p:spPr>
          <a:xfrm>
            <a:off x="1758515" y="2254867"/>
            <a:ext cx="5389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dirty="0"/>
              <a:t>HOPE (Helping Oppressed People Everywhere)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0393F3-8158-4EA4-8F2B-57E6CEC18867}"/>
              </a:ext>
            </a:extLst>
          </p:cNvPr>
          <p:cNvSpPr txBox="1"/>
          <p:nvPr/>
        </p:nvSpPr>
        <p:spPr>
          <a:xfrm>
            <a:off x="3532487" y="2845904"/>
            <a:ext cx="433488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Project Members:</a:t>
            </a:r>
          </a:p>
          <a:p>
            <a:r>
              <a:rPr lang="en-US" dirty="0" err="1"/>
              <a:t>Dhruvin</a:t>
            </a:r>
            <a:r>
              <a:rPr lang="en-US" dirty="0"/>
              <a:t> Prajapati 	– 180163116018</a:t>
            </a:r>
          </a:p>
          <a:p>
            <a:r>
              <a:rPr lang="en-US" dirty="0"/>
              <a:t>Hiren Jadvani	– 180163116008</a:t>
            </a:r>
          </a:p>
          <a:p>
            <a:r>
              <a:rPr lang="en-US" dirty="0" err="1"/>
              <a:t>Parth</a:t>
            </a:r>
            <a:r>
              <a:rPr lang="en-US" dirty="0"/>
              <a:t> Vora 		– 180163116033</a:t>
            </a:r>
          </a:p>
          <a:p>
            <a:r>
              <a:rPr lang="en-US" dirty="0"/>
              <a:t>Mohit </a:t>
            </a:r>
            <a:r>
              <a:rPr lang="en-US" dirty="0" err="1"/>
              <a:t>Dholariya</a:t>
            </a:r>
            <a:r>
              <a:rPr lang="en-US" dirty="0"/>
              <a:t> 	– 180163116005</a:t>
            </a:r>
          </a:p>
          <a:p>
            <a:endParaRPr lang="en-US" dirty="0"/>
          </a:p>
          <a:p>
            <a:r>
              <a:rPr lang="en-US" dirty="0"/>
              <a:t>	- Guided by Prof. </a:t>
            </a:r>
            <a:r>
              <a:rPr lang="en-US" dirty="0" err="1"/>
              <a:t>jwalant</a:t>
            </a:r>
            <a:r>
              <a:rPr lang="en-US" dirty="0"/>
              <a:t> B. </a:t>
            </a:r>
            <a:r>
              <a:rPr lang="en-US" dirty="0" err="1"/>
              <a:t>Baria</a:t>
            </a:r>
            <a:r>
              <a:rPr lang="en-US" dirty="0"/>
              <a:t> (CE)</a:t>
            </a:r>
          </a:p>
        </p:txBody>
      </p:sp>
    </p:spTree>
    <p:extLst>
      <p:ext uri="{BB962C8B-B14F-4D97-AF65-F5344CB8AC3E}">
        <p14:creationId xmlns:p14="http://schemas.microsoft.com/office/powerpoint/2010/main" xmlns="" val="34677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Advantages &amp; Drawbacks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4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9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1927680" y="1107333"/>
            <a:ext cx="2577576" cy="2928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50800" indent="0" algn="l">
              <a:buClrTx/>
              <a:buNone/>
            </a:pPr>
            <a:r>
              <a:rPr lang="en-IN" sz="1600" b="1" dirty="0"/>
              <a:t>Advantages:</a:t>
            </a:r>
            <a:r>
              <a:rPr lang="en-IN" sz="1600" dirty="0"/>
              <a:t> </a:t>
            </a:r>
          </a:p>
          <a:p>
            <a:pPr marL="50800" indent="0" algn="l">
              <a:buClrTx/>
              <a:buNone/>
            </a:pPr>
            <a:endParaRPr lang="en-IN" sz="1600" dirty="0"/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No paperwork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Reliable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Easy to use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Transparent System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Portable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endParaRPr lang="en-IN" sz="1600" dirty="0"/>
          </a:p>
          <a:p>
            <a:pPr algn="l">
              <a:buClrTx/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4" name="Google Shape;219;p19">
            <a:extLst>
              <a:ext uri="{FF2B5EF4-FFF2-40B4-BE49-F238E27FC236}">
                <a16:creationId xmlns:a16="http://schemas.microsoft.com/office/drawing/2014/main" xmlns="" id="{6F9201C5-6A8D-40F1-8970-BF0CC0DBCDD8}"/>
              </a:ext>
            </a:extLst>
          </p:cNvPr>
          <p:cNvSpPr txBox="1">
            <a:spLocks/>
          </p:cNvSpPr>
          <p:nvPr/>
        </p:nvSpPr>
        <p:spPr>
          <a:xfrm>
            <a:off x="4505255" y="1107333"/>
            <a:ext cx="3650925" cy="292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SemiBold"/>
              <a:buChar char="✗"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SemiBold"/>
              <a:buChar char="✗"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4064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emiBold"/>
              <a:buChar char="■"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4064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emiBold"/>
              <a:buChar char="●"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4064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emiBold"/>
              <a:buChar char="○"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4064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emiBold"/>
              <a:buChar char="■"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4064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emiBold"/>
              <a:buChar char="●"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4064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emiBold"/>
              <a:buChar char="○"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40640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Nunito SemiBold"/>
              <a:buChar char="■"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50800" indent="0" algn="l">
              <a:buClrTx/>
              <a:buNone/>
            </a:pPr>
            <a:r>
              <a:rPr lang="en-IN" sz="1600" b="1" dirty="0"/>
              <a:t>Drawbacks:</a:t>
            </a:r>
          </a:p>
          <a:p>
            <a:pPr marL="50800" indent="0" algn="l">
              <a:buClrTx/>
              <a:buNone/>
            </a:pPr>
            <a:endParaRPr lang="en-IN" sz="1600" b="1" dirty="0"/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Devices must needed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Mandatory Internet connection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endParaRPr lang="en-IN" sz="1600" dirty="0"/>
          </a:p>
          <a:p>
            <a:pPr algn="l">
              <a:buClrTx/>
              <a:buFont typeface="Arial" panose="020B0604020202020204" pitchFamily="34" charset="0"/>
              <a:buChar char="•"/>
            </a:pPr>
            <a:endParaRPr lang="en-IN" sz="1600" dirty="0"/>
          </a:p>
          <a:p>
            <a:pPr algn="l">
              <a:buClrTx/>
              <a:buFont typeface="Arial" panose="020B0604020202020204" pitchFamily="34" charset="0"/>
              <a:buChar char="•"/>
            </a:pPr>
            <a:endParaRPr lang="en-IN" sz="1600" dirty="0"/>
          </a:p>
          <a:p>
            <a:pPr algn="l">
              <a:buClrTx/>
              <a:buFont typeface="Arial" panose="020B0604020202020204" pitchFamily="34" charset="0"/>
              <a:buChar char="•"/>
            </a:pPr>
            <a:endParaRPr lang="en-IN" sz="1600" dirty="0"/>
          </a:p>
          <a:p>
            <a:pPr algn="l">
              <a:buClrTx/>
              <a:buFont typeface="Arial" panose="020B0604020202020204" pitchFamily="34" charset="0"/>
              <a:buChar char="•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xmlns="" val="28030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5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95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1927679" y="1107333"/>
            <a:ext cx="6288571" cy="2928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There are 3 mainly modules in our project.</a:t>
            </a:r>
          </a:p>
          <a:p>
            <a:pPr marL="50800" indent="0" algn="l">
              <a:buClrTx/>
              <a:buNone/>
            </a:pPr>
            <a:r>
              <a:rPr lang="en-IN" sz="1600" dirty="0"/>
              <a:t> 	1. Administrator</a:t>
            </a:r>
          </a:p>
          <a:p>
            <a:pPr marL="50800" indent="0" algn="l">
              <a:buClrTx/>
              <a:buNone/>
            </a:pPr>
            <a:r>
              <a:rPr lang="en-IN" sz="1600" dirty="0"/>
              <a:t>	2. Visitor / Donator</a:t>
            </a:r>
          </a:p>
          <a:p>
            <a:pPr marL="50800" indent="0" algn="l">
              <a:buClrTx/>
              <a:buNone/>
            </a:pPr>
            <a:r>
              <a:rPr lang="en-IN" sz="1600" dirty="0"/>
              <a:t>	3. Receiver / Organization</a:t>
            </a: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855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Diagrams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6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71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sp>
        <p:nvSpPr>
          <p:cNvPr id="5" name="Google Shape;219;p19">
            <a:extLst>
              <a:ext uri="{FF2B5EF4-FFF2-40B4-BE49-F238E27FC236}">
                <a16:creationId xmlns:a16="http://schemas.microsoft.com/office/drawing/2014/main" xmlns="" id="{E92E222E-8F7F-49DD-AB3F-0498DD91B831}"/>
              </a:ext>
            </a:extLst>
          </p:cNvPr>
          <p:cNvSpPr txBox="1">
            <a:spLocks/>
          </p:cNvSpPr>
          <p:nvPr/>
        </p:nvSpPr>
        <p:spPr>
          <a:xfrm>
            <a:off x="3367261" y="4251626"/>
            <a:ext cx="2409478" cy="3318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buClrTx/>
            </a:pPr>
            <a:r>
              <a:rPr lang="en-IN" sz="1200" b="1" dirty="0" smtClean="0"/>
              <a:t>Fig.1  </a:t>
            </a:r>
            <a:r>
              <a:rPr lang="en-IN" sz="1200" b="1" dirty="0"/>
              <a:t>Zero level DFD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FE17CA1-0F4A-4288-B659-AD5820CB0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7" y="560028"/>
            <a:ext cx="6687745" cy="38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084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sp>
        <p:nvSpPr>
          <p:cNvPr id="5" name="Google Shape;219;p19">
            <a:extLst>
              <a:ext uri="{FF2B5EF4-FFF2-40B4-BE49-F238E27FC236}">
                <a16:creationId xmlns:a16="http://schemas.microsoft.com/office/drawing/2014/main" xmlns="" id="{E92E222E-8F7F-49DD-AB3F-0498DD91B831}"/>
              </a:ext>
            </a:extLst>
          </p:cNvPr>
          <p:cNvSpPr txBox="1">
            <a:spLocks/>
          </p:cNvSpPr>
          <p:nvPr/>
        </p:nvSpPr>
        <p:spPr>
          <a:xfrm>
            <a:off x="3367261" y="4251626"/>
            <a:ext cx="2409478" cy="3318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buClrTx/>
            </a:pPr>
            <a:r>
              <a:rPr lang="en-IN" sz="1200" b="1" dirty="0" smtClean="0"/>
              <a:t>Fig.2 </a:t>
            </a:r>
            <a:r>
              <a:rPr lang="en-IN" sz="1200" b="1" dirty="0"/>
              <a:t>Admin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F720D4-4E98-43B3-88E5-ADE085F08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92" y="560028"/>
            <a:ext cx="3381416" cy="36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056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sp>
        <p:nvSpPr>
          <p:cNvPr id="5" name="Google Shape;219;p19">
            <a:extLst>
              <a:ext uri="{FF2B5EF4-FFF2-40B4-BE49-F238E27FC236}">
                <a16:creationId xmlns:a16="http://schemas.microsoft.com/office/drawing/2014/main" xmlns="" id="{E92E222E-8F7F-49DD-AB3F-0498DD91B831}"/>
              </a:ext>
            </a:extLst>
          </p:cNvPr>
          <p:cNvSpPr txBox="1">
            <a:spLocks/>
          </p:cNvSpPr>
          <p:nvPr/>
        </p:nvSpPr>
        <p:spPr>
          <a:xfrm>
            <a:off x="3367261" y="4251626"/>
            <a:ext cx="2409478" cy="3318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buClrTx/>
            </a:pPr>
            <a:r>
              <a:rPr lang="en-IN" sz="1200" b="1" dirty="0" smtClean="0"/>
              <a:t>Fig.3 </a:t>
            </a:r>
            <a:r>
              <a:rPr lang="en-IN" sz="1200" b="1" dirty="0"/>
              <a:t>Donator / Viewers Activity</a:t>
            </a:r>
          </a:p>
        </p:txBody>
      </p:sp>
      <p:pic>
        <p:nvPicPr>
          <p:cNvPr id="3074" name="Picture 2" descr="C:\Users\HP\Downloads\DonatorActivity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7039" y="535878"/>
            <a:ext cx="3209818" cy="3806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761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sp>
        <p:nvSpPr>
          <p:cNvPr id="5" name="Google Shape;219;p19">
            <a:extLst>
              <a:ext uri="{FF2B5EF4-FFF2-40B4-BE49-F238E27FC236}">
                <a16:creationId xmlns:a16="http://schemas.microsoft.com/office/drawing/2014/main" xmlns="" id="{E92E222E-8F7F-49DD-AB3F-0498DD91B831}"/>
              </a:ext>
            </a:extLst>
          </p:cNvPr>
          <p:cNvSpPr txBox="1">
            <a:spLocks/>
          </p:cNvSpPr>
          <p:nvPr/>
        </p:nvSpPr>
        <p:spPr>
          <a:xfrm>
            <a:off x="3367261" y="4251626"/>
            <a:ext cx="2409478" cy="3318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buClrTx/>
            </a:pPr>
            <a:r>
              <a:rPr lang="en-IN" sz="1200" b="1" dirty="0" smtClean="0"/>
              <a:t>Fig.4 </a:t>
            </a:r>
            <a:r>
              <a:rPr lang="en-IN" sz="1200" b="1" dirty="0"/>
              <a:t>Receiver / Organization Activity</a:t>
            </a:r>
          </a:p>
        </p:txBody>
      </p:sp>
      <p:pic>
        <p:nvPicPr>
          <p:cNvPr id="2050" name="Picture 2" descr="C:\Users\HP\Downloads\NGOActivity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135" y="828488"/>
            <a:ext cx="3019371" cy="3472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01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sp>
        <p:nvSpPr>
          <p:cNvPr id="5" name="Google Shape;219;p19">
            <a:extLst>
              <a:ext uri="{FF2B5EF4-FFF2-40B4-BE49-F238E27FC236}">
                <a16:creationId xmlns:a16="http://schemas.microsoft.com/office/drawing/2014/main" xmlns="" id="{E92E222E-8F7F-49DD-AB3F-0498DD91B831}"/>
              </a:ext>
            </a:extLst>
          </p:cNvPr>
          <p:cNvSpPr txBox="1">
            <a:spLocks/>
          </p:cNvSpPr>
          <p:nvPr/>
        </p:nvSpPr>
        <p:spPr>
          <a:xfrm>
            <a:off x="3367261" y="4251626"/>
            <a:ext cx="2409478" cy="3318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buClrTx/>
            </a:pPr>
            <a:r>
              <a:rPr lang="en-IN" sz="1200" b="1" dirty="0" smtClean="0"/>
              <a:t>Fig.5 </a:t>
            </a:r>
            <a:r>
              <a:rPr lang="en-IN" sz="1200" b="1" dirty="0"/>
              <a:t>System Use case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D769B54-3ECD-4F95-B338-584A91B6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33" y="486554"/>
            <a:ext cx="3635316" cy="37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366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Todays Outline</a:t>
            </a:r>
            <a:endParaRPr dirty="0"/>
          </a:p>
        </p:txBody>
      </p:sp>
      <p:sp>
        <p:nvSpPr>
          <p:cNvPr id="190" name="Google Shape;190;p16"/>
          <p:cNvSpPr txBox="1">
            <a:spLocks noGrp="1"/>
          </p:cNvSpPr>
          <p:nvPr>
            <p:ph type="body" idx="1"/>
          </p:nvPr>
        </p:nvSpPr>
        <p:spPr>
          <a:xfrm>
            <a:off x="1188175" y="1506349"/>
            <a:ext cx="3343956" cy="28498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/>
              <a:t>Introduction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/>
              <a:t>Objectives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/>
              <a:t>Tools &amp; </a:t>
            </a:r>
            <a:r>
              <a:rPr lang="en-US" sz="1800" dirty="0" smtClean="0"/>
              <a:t>Technology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 smtClean="0"/>
              <a:t>Advantages </a:t>
            </a:r>
            <a:r>
              <a:rPr lang="en-US" sz="1800" dirty="0"/>
              <a:t>&amp; Drawbacks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/>
              <a:t>Methodology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/>
              <a:t>System </a:t>
            </a:r>
            <a:r>
              <a:rPr lang="en-US" sz="1800" dirty="0" smtClean="0"/>
              <a:t>Diagrams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 smtClean="0"/>
              <a:t>Database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 smtClean="0"/>
              <a:t>Implementation</a:t>
            </a:r>
            <a:endParaRPr lang="en-US" sz="1800" dirty="0"/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74084" y="3689667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sp>
        <p:nvSpPr>
          <p:cNvPr id="5" name="Google Shape;219;p19">
            <a:extLst>
              <a:ext uri="{FF2B5EF4-FFF2-40B4-BE49-F238E27FC236}">
                <a16:creationId xmlns:a16="http://schemas.microsoft.com/office/drawing/2014/main" xmlns="" id="{E92E222E-8F7F-49DD-AB3F-0498DD91B831}"/>
              </a:ext>
            </a:extLst>
          </p:cNvPr>
          <p:cNvSpPr txBox="1">
            <a:spLocks/>
          </p:cNvSpPr>
          <p:nvPr/>
        </p:nvSpPr>
        <p:spPr>
          <a:xfrm>
            <a:off x="3367261" y="4251626"/>
            <a:ext cx="2409478" cy="3318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buClrTx/>
            </a:pPr>
            <a:r>
              <a:rPr lang="en-IN" sz="1200" b="1" dirty="0"/>
              <a:t>Fig. ER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247DACC-E57C-4586-A102-1301B19D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15" y="560028"/>
            <a:ext cx="4925170" cy="40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785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7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23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sp>
        <p:nvSpPr>
          <p:cNvPr id="5" name="Google Shape;219;p19">
            <a:extLst>
              <a:ext uri="{FF2B5EF4-FFF2-40B4-BE49-F238E27FC236}">
                <a16:creationId xmlns:a16="http://schemas.microsoft.com/office/drawing/2014/main" xmlns="" id="{E92E222E-8F7F-49DD-AB3F-0498DD91B831}"/>
              </a:ext>
            </a:extLst>
          </p:cNvPr>
          <p:cNvSpPr txBox="1">
            <a:spLocks/>
          </p:cNvSpPr>
          <p:nvPr/>
        </p:nvSpPr>
        <p:spPr>
          <a:xfrm>
            <a:off x="3367261" y="4251626"/>
            <a:ext cx="2409478" cy="3318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buClrTx/>
            </a:pPr>
            <a:r>
              <a:rPr lang="en-IN" sz="1200" b="1" dirty="0" smtClean="0"/>
              <a:t>Fig.7 </a:t>
            </a:r>
            <a:r>
              <a:rPr lang="en-IN" sz="1200" b="1" dirty="0"/>
              <a:t>Registration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723E09A3-E0DD-4FC9-B905-F81B7BBE4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9804434"/>
              </p:ext>
            </p:extLst>
          </p:nvPr>
        </p:nvGraphicFramePr>
        <p:xfrm>
          <a:off x="2418334" y="1000955"/>
          <a:ext cx="4307332" cy="2906670"/>
        </p:xfrm>
        <a:graphic>
          <a:graphicData uri="http://schemas.openxmlformats.org/drawingml/2006/table">
            <a:tbl>
              <a:tblPr firstRow="1" firstCol="1" bandRow="1">
                <a:tableStyleId>{CABA2924-48E5-46F5-A708-3C7ED2C029EC}</a:tableStyleId>
              </a:tblPr>
              <a:tblGrid>
                <a:gridCol w="990036">
                  <a:extLst>
                    <a:ext uri="{9D8B030D-6E8A-4147-A177-3AD203B41FA5}">
                      <a16:colId xmlns:a16="http://schemas.microsoft.com/office/drawing/2014/main" xmlns="" val="2156398228"/>
                    </a:ext>
                  </a:extLst>
                </a:gridCol>
                <a:gridCol w="825947">
                  <a:extLst>
                    <a:ext uri="{9D8B030D-6E8A-4147-A177-3AD203B41FA5}">
                      <a16:colId xmlns:a16="http://schemas.microsoft.com/office/drawing/2014/main" xmlns="" val="2075585420"/>
                    </a:ext>
                  </a:extLst>
                </a:gridCol>
                <a:gridCol w="624338">
                  <a:extLst>
                    <a:ext uri="{9D8B030D-6E8A-4147-A177-3AD203B41FA5}">
                      <a16:colId xmlns:a16="http://schemas.microsoft.com/office/drawing/2014/main" xmlns="" val="4288492396"/>
                    </a:ext>
                  </a:extLst>
                </a:gridCol>
                <a:gridCol w="720390">
                  <a:extLst>
                    <a:ext uri="{9D8B030D-6E8A-4147-A177-3AD203B41FA5}">
                      <a16:colId xmlns:a16="http://schemas.microsoft.com/office/drawing/2014/main" xmlns="" val="1464389225"/>
                    </a:ext>
                  </a:extLst>
                </a:gridCol>
                <a:gridCol w="1146621">
                  <a:extLst>
                    <a:ext uri="{9D8B030D-6E8A-4147-A177-3AD203B41FA5}">
                      <a16:colId xmlns:a16="http://schemas.microsoft.com/office/drawing/2014/main" xmlns="" val="1193699728"/>
                    </a:ext>
                  </a:extLst>
                </a:gridCol>
              </a:tblGrid>
              <a:tr h="300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Field Name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Data Type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Size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Constraint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Description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8793562"/>
                  </a:ext>
                </a:extLst>
              </a:tr>
              <a:tr h="2821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First 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Varchar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       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 smtClean="0">
                          <a:effectLst/>
                          <a:latin typeface="Arial"/>
                          <a:ea typeface="Times New Roman" panose="02020603050405020304" pitchFamily="18" charset="0"/>
                          <a:cs typeface="Arial"/>
                        </a:rPr>
                        <a:t>Not</a:t>
                      </a:r>
                      <a:r>
                        <a:rPr lang="en-IN" sz="900" baseline="0" dirty="0" smtClean="0">
                          <a:effectLst/>
                          <a:latin typeface="Arial"/>
                          <a:ea typeface="Times New Roman" panose="02020603050405020304" pitchFamily="18" charset="0"/>
                          <a:cs typeface="Arial"/>
                        </a:rPr>
                        <a:t> Null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Store User Name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extLst>
                  <a:ext uri="{0D108BD9-81ED-4DB2-BD59-A6C34878D82A}">
                    <a16:rowId xmlns:a16="http://schemas.microsoft.com/office/drawing/2014/main" xmlns="" val="2303365277"/>
                  </a:ext>
                </a:extLst>
              </a:tr>
              <a:tr h="2821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Last 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Varchar2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Not Null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Store User Name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extLst>
                  <a:ext uri="{0D108BD9-81ED-4DB2-BD59-A6C34878D82A}">
                    <a16:rowId xmlns:a16="http://schemas.microsoft.com/office/drawing/2014/main" xmlns="" val="537837186"/>
                  </a:ext>
                </a:extLst>
              </a:tr>
              <a:tr h="2821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Mobile No.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Numeric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 smtClean="0">
                          <a:effectLst/>
                          <a:latin typeface="Arial"/>
                          <a:ea typeface="Times New Roman" panose="02020603050405020304" pitchFamily="18" charset="0"/>
                          <a:cs typeface="Arial"/>
                        </a:rPr>
                        <a:t>PK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Store User Mobile No.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extLst>
                  <a:ext uri="{0D108BD9-81ED-4DB2-BD59-A6C34878D82A}">
                    <a16:rowId xmlns:a16="http://schemas.microsoft.com/office/drawing/2014/main" xmlns="" val="202506435"/>
                  </a:ext>
                </a:extLst>
              </a:tr>
              <a:tr h="2821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Email 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Varchar2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50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 smtClean="0">
                          <a:effectLst/>
                          <a:latin typeface="Arial"/>
                          <a:ea typeface="Times New Roman" panose="02020603050405020304" pitchFamily="18" charset="0"/>
                          <a:cs typeface="Arial"/>
                        </a:rPr>
                        <a:t>Unique</a:t>
                      </a:r>
                      <a:r>
                        <a:rPr lang="en-IN" sz="900" baseline="0" dirty="0" smtClean="0">
                          <a:effectLst/>
                          <a:latin typeface="Arial"/>
                          <a:ea typeface="Times New Roman" panose="02020603050405020304" pitchFamily="18" charset="0"/>
                          <a:cs typeface="Arial"/>
                        </a:rPr>
                        <a:t> key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Store Email id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extLst>
                  <a:ext uri="{0D108BD9-81ED-4DB2-BD59-A6C34878D82A}">
                    <a16:rowId xmlns:a16="http://schemas.microsoft.com/office/drawing/2014/main" xmlns="" val="2682875809"/>
                  </a:ext>
                </a:extLst>
              </a:tr>
              <a:tr h="2821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Password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Varchar2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       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</a:t>
                      </a:r>
                      <a:r>
                        <a:rPr lang="en-US" sz="900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Null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Store Password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extLst>
                  <a:ext uri="{0D108BD9-81ED-4DB2-BD59-A6C34878D82A}">
                    <a16:rowId xmlns:a16="http://schemas.microsoft.com/office/drawing/2014/main" xmlns="" val="1833208801"/>
                  </a:ext>
                </a:extLst>
              </a:tr>
              <a:tr h="2821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Confirm Password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Varchar2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       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 smtClean="0">
                          <a:effectLst/>
                          <a:latin typeface="Arial"/>
                          <a:ea typeface="Times New Roman" panose="02020603050405020304" pitchFamily="18" charset="0"/>
                          <a:cs typeface="Arial"/>
                        </a:rPr>
                        <a:t>Not</a:t>
                      </a:r>
                      <a:r>
                        <a:rPr lang="en-IN" sz="900" baseline="0" dirty="0" smtClean="0">
                          <a:effectLst/>
                          <a:latin typeface="Arial"/>
                          <a:ea typeface="Times New Roman" panose="02020603050405020304" pitchFamily="18" charset="0"/>
                          <a:cs typeface="Arial"/>
                        </a:rPr>
                        <a:t> Null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Store Confirm Pass.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extLst>
                  <a:ext uri="{0D108BD9-81ED-4DB2-BD59-A6C34878D82A}">
                    <a16:rowId xmlns:a16="http://schemas.microsoft.com/office/drawing/2014/main" xmlns="" val="336259894"/>
                  </a:ext>
                </a:extLst>
              </a:tr>
              <a:tr h="2821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DOB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-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Not 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Store date of Birth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extLst>
                  <a:ext uri="{0D108BD9-81ED-4DB2-BD59-A6C34878D82A}">
                    <a16:rowId xmlns:a16="http://schemas.microsoft.com/office/drawing/2014/main" xmlns="" val="3764483020"/>
                  </a:ext>
                </a:extLst>
              </a:tr>
              <a:tr h="2821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Address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Varchar2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100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Not 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Store Address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extLst>
                  <a:ext uri="{0D108BD9-81ED-4DB2-BD59-A6C34878D82A}">
                    <a16:rowId xmlns:a16="http://schemas.microsoft.com/office/drawing/2014/main" xmlns="" val="2626623736"/>
                  </a:ext>
                </a:extLst>
              </a:tr>
              <a:tr h="2821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Photo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      Varchar2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      500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>
                          <a:effectLst/>
                        </a:rPr>
                        <a:t>    Not 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900" dirty="0">
                          <a:effectLst/>
                        </a:rPr>
                        <a:t>Store Photo’s Path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029" marR="54029" marT="0" marB="0" anchor="ctr"/>
                </a:tc>
                <a:extLst>
                  <a:ext uri="{0D108BD9-81ED-4DB2-BD59-A6C34878D82A}">
                    <a16:rowId xmlns:a16="http://schemas.microsoft.com/office/drawing/2014/main" xmlns="" val="1985068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120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sp>
        <p:nvSpPr>
          <p:cNvPr id="5" name="Google Shape;219;p19">
            <a:extLst>
              <a:ext uri="{FF2B5EF4-FFF2-40B4-BE49-F238E27FC236}">
                <a16:creationId xmlns:a16="http://schemas.microsoft.com/office/drawing/2014/main" xmlns="" id="{E92E222E-8F7F-49DD-AB3F-0498DD91B831}"/>
              </a:ext>
            </a:extLst>
          </p:cNvPr>
          <p:cNvSpPr txBox="1">
            <a:spLocks/>
          </p:cNvSpPr>
          <p:nvPr/>
        </p:nvSpPr>
        <p:spPr>
          <a:xfrm>
            <a:off x="3367261" y="4305021"/>
            <a:ext cx="2409478" cy="3318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buClrTx/>
            </a:pPr>
            <a:r>
              <a:rPr lang="en-IN" sz="1200" b="1" dirty="0" smtClean="0"/>
              <a:t>Fig.8 </a:t>
            </a:r>
            <a:r>
              <a:rPr lang="en-IN" sz="1200" b="1" dirty="0"/>
              <a:t>Admin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DC9D6C8-F67A-410F-99A0-D3DF0A03B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17900849"/>
              </p:ext>
            </p:extLst>
          </p:nvPr>
        </p:nvGraphicFramePr>
        <p:xfrm>
          <a:off x="1838325" y="2110620"/>
          <a:ext cx="5467350" cy="1097915"/>
        </p:xfrm>
        <a:graphic>
          <a:graphicData uri="http://schemas.openxmlformats.org/drawingml/2006/table">
            <a:tbl>
              <a:tblPr firstRow="1" firstCol="1" bandRow="1">
                <a:tableStyleId>{CABA2924-48E5-46F5-A708-3C7ED2C029EC}</a:tableStyleId>
              </a:tblPr>
              <a:tblGrid>
                <a:gridCol w="1092835">
                  <a:extLst>
                    <a:ext uri="{9D8B030D-6E8A-4147-A177-3AD203B41FA5}">
                      <a16:colId xmlns:a16="http://schemas.microsoft.com/office/drawing/2014/main" xmlns="" val="2351521354"/>
                    </a:ext>
                  </a:extLst>
                </a:gridCol>
                <a:gridCol w="1092835">
                  <a:extLst>
                    <a:ext uri="{9D8B030D-6E8A-4147-A177-3AD203B41FA5}">
                      <a16:colId xmlns:a16="http://schemas.microsoft.com/office/drawing/2014/main" xmlns="" val="1143577184"/>
                    </a:ext>
                  </a:extLst>
                </a:gridCol>
                <a:gridCol w="885190">
                  <a:extLst>
                    <a:ext uri="{9D8B030D-6E8A-4147-A177-3AD203B41FA5}">
                      <a16:colId xmlns:a16="http://schemas.microsoft.com/office/drawing/2014/main" xmlns="" val="1388261547"/>
                    </a:ext>
                  </a:extLst>
                </a:gridCol>
                <a:gridCol w="1039495">
                  <a:extLst>
                    <a:ext uri="{9D8B030D-6E8A-4147-A177-3AD203B41FA5}">
                      <a16:colId xmlns:a16="http://schemas.microsoft.com/office/drawing/2014/main" xmlns="" val="4252303196"/>
                    </a:ext>
                  </a:extLst>
                </a:gridCol>
                <a:gridCol w="1356995">
                  <a:extLst>
                    <a:ext uri="{9D8B030D-6E8A-4147-A177-3AD203B41FA5}">
                      <a16:colId xmlns:a16="http://schemas.microsoft.com/office/drawing/2014/main" xmlns="" val="2103406694"/>
                    </a:ext>
                  </a:extLst>
                </a:gridCol>
              </a:tblGrid>
              <a:tr h="381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 dirty="0">
                          <a:effectLst/>
                        </a:rPr>
                        <a:t>Field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 dirty="0">
                          <a:effectLst/>
                        </a:rPr>
                        <a:t>Data Type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 dirty="0">
                          <a:effectLst/>
                        </a:rPr>
                        <a:t>Constraint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9192489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Username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Varchar2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PK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Store Admin 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714625175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Varchar2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100" dirty="0">
                          <a:effectLst/>
                        </a:rPr>
                        <a:t>Store Password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91955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401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Implementation 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8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693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pic>
        <p:nvPicPr>
          <p:cNvPr id="1026" name="Picture 2" descr="C:\Users\HP\Pictures\Illustrator\birdHop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9232" y="950022"/>
            <a:ext cx="3230330" cy="3230331"/>
          </a:xfrm>
          <a:prstGeom prst="rect">
            <a:avLst/>
          </a:prstGeom>
          <a:noFill/>
        </p:spPr>
      </p:pic>
      <p:sp>
        <p:nvSpPr>
          <p:cNvPr id="4" name="Google Shape;212;p18"/>
          <p:cNvSpPr txBox="1">
            <a:spLocks/>
          </p:cNvSpPr>
          <p:nvPr/>
        </p:nvSpPr>
        <p:spPr>
          <a:xfrm>
            <a:off x="3352800" y="4087906"/>
            <a:ext cx="2520644" cy="4420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9. </a:t>
            </a:r>
            <a:r>
              <a:rPr lang="en-US" dirty="0" smtClean="0"/>
              <a:t>Logo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80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/>
          </a:p>
        </p:txBody>
      </p:sp>
      <p:pic>
        <p:nvPicPr>
          <p:cNvPr id="3" name="Picture 2" descr="U:\Pictures\Screenshots\Screenshot (50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5741" y="626261"/>
            <a:ext cx="6522943" cy="3667365"/>
          </a:xfrm>
          <a:prstGeom prst="rect">
            <a:avLst/>
          </a:prstGeom>
          <a:noFill/>
        </p:spPr>
      </p:pic>
      <p:sp>
        <p:nvSpPr>
          <p:cNvPr id="5" name="Google Shape;212;p18"/>
          <p:cNvSpPr txBox="1">
            <a:spLocks/>
          </p:cNvSpPr>
          <p:nvPr/>
        </p:nvSpPr>
        <p:spPr>
          <a:xfrm>
            <a:off x="3352800" y="4087906"/>
            <a:ext cx="2520644" cy="4420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1</a:t>
            </a:r>
            <a:r>
              <a:rPr lang="en-US" noProof="0" dirty="0" smtClean="0"/>
              <a:t>0. Homepage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80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/>
          </a:p>
        </p:txBody>
      </p:sp>
      <p:pic>
        <p:nvPicPr>
          <p:cNvPr id="2051" name="Picture 3" descr="U:\Pictures\Screenshots\Screenshot (50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8474" y="699246"/>
            <a:ext cx="6043170" cy="3397624"/>
          </a:xfrm>
          <a:prstGeom prst="rect">
            <a:avLst/>
          </a:prstGeom>
          <a:noFill/>
        </p:spPr>
      </p:pic>
      <p:sp>
        <p:nvSpPr>
          <p:cNvPr id="7" name="Google Shape;212;p18"/>
          <p:cNvSpPr txBox="1">
            <a:spLocks/>
          </p:cNvSpPr>
          <p:nvPr/>
        </p:nvSpPr>
        <p:spPr>
          <a:xfrm>
            <a:off x="3352800" y="4052047"/>
            <a:ext cx="2520644" cy="4420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11. Login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80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  <p:pic>
        <p:nvPicPr>
          <p:cNvPr id="2050" name="Picture 2" descr="U:\Pictures\Screenshots\Screenshot (50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4352" y="661455"/>
            <a:ext cx="6222005" cy="3498169"/>
          </a:xfrm>
          <a:prstGeom prst="rect">
            <a:avLst/>
          </a:prstGeom>
          <a:noFill/>
        </p:spPr>
      </p:pic>
      <p:sp>
        <p:nvSpPr>
          <p:cNvPr id="5" name="Google Shape;212;p18"/>
          <p:cNvSpPr txBox="1">
            <a:spLocks/>
          </p:cNvSpPr>
          <p:nvPr/>
        </p:nvSpPr>
        <p:spPr>
          <a:xfrm>
            <a:off x="3352800" y="4087906"/>
            <a:ext cx="2520644" cy="4420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noProof="0" dirty="0" smtClean="0"/>
              <a:t>12. Signup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80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  <p:pic>
        <p:nvPicPr>
          <p:cNvPr id="3074" name="Picture 2" descr="U:\Pictures\Screenshots\Screenshot (51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7459" y="760418"/>
            <a:ext cx="6490447" cy="36490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380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7F8359-EA0B-4207-843D-A21C700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4566" y="630560"/>
            <a:ext cx="6835891" cy="3843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703460" y="4565840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mtClean="0"/>
              <a:t>14. Admin </a:t>
            </a:r>
            <a:r>
              <a:rPr lang="en-US" dirty="0" smtClean="0"/>
              <a:t>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80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ctrTitle" idx="4294967295"/>
          </p:nvPr>
        </p:nvSpPr>
        <p:spPr>
          <a:xfrm>
            <a:off x="1443318" y="2124636"/>
            <a:ext cx="3157538" cy="93821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411" name="Google Shape;411;p37"/>
          <p:cNvSpPr txBox="1">
            <a:spLocks noGrp="1"/>
          </p:cNvSpPr>
          <p:nvPr>
            <p:ph type="body" idx="4294967295"/>
          </p:nvPr>
        </p:nvSpPr>
        <p:spPr>
          <a:xfrm>
            <a:off x="1667435" y="3209178"/>
            <a:ext cx="3157538" cy="679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chemeClr val="accent1"/>
                </a:highlight>
              </a:rPr>
              <a:t>Any questions?</a:t>
            </a:r>
            <a:endParaRPr dirty="0"/>
          </a:p>
        </p:txBody>
      </p:sp>
      <p:sp>
        <p:nvSpPr>
          <p:cNvPr id="413" name="Google Shape;413;p37"/>
          <p:cNvSpPr/>
          <p:nvPr/>
        </p:nvSpPr>
        <p:spPr>
          <a:xfrm>
            <a:off x="4793241" y="1676366"/>
            <a:ext cx="1861301" cy="1719020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1188053" y="1027866"/>
            <a:ext cx="7216321" cy="2928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This project is design for social working, In this project we provide interface between kind people and orphan children as well as old age home.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This project work like a NGO(Non Government Organization) which provides the helpful work for society.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In this project we are going to add more features like Donation for helping organization like orphanage and old age home, missing and found person reports .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Our NGO provide life living things like food, cloths for poor people.</a:t>
            </a: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53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1188053" y="1027866"/>
            <a:ext cx="7216321" cy="2928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To Helping orphan and old age home people.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To Provide training/education centre and health centre.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To fight against exploitation, injustice and corruption if found against any individual, class, community in the society.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To work for uplifting the status of woman in the society.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To provide scholarships/ financial help to poor rural/village people for their overall development.</a:t>
            </a: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IN" sz="1600" dirty="0"/>
              <a:t>To provide help to people suffering from natural calamities such as flood, Earthquakes, motor accidents, etc.</a:t>
            </a: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4673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&amp; Technology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31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1927679" y="1107333"/>
            <a:ext cx="7216321" cy="2928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>
              <a:buNone/>
            </a:pPr>
            <a:r>
              <a:rPr lang="en-IN" sz="1800" b="1" dirty="0"/>
              <a:t>Front End:</a:t>
            </a:r>
            <a:r>
              <a:rPr lang="en-IN" sz="1600" b="1" dirty="0"/>
              <a:t>			</a:t>
            </a:r>
            <a:r>
              <a:rPr lang="en-IN" sz="1800" b="1" dirty="0"/>
              <a:t>Back End:</a:t>
            </a:r>
          </a:p>
          <a:p>
            <a:pPr marL="50800" indent="0" algn="l">
              <a:buNone/>
            </a:pPr>
            <a:r>
              <a:rPr lang="en-IN" sz="1600" dirty="0"/>
              <a:t>- Php				-MySQL</a:t>
            </a:r>
          </a:p>
          <a:p>
            <a:pPr marL="50800" indent="0" algn="l">
              <a:buNone/>
            </a:pPr>
            <a:r>
              <a:rPr lang="en-IN" sz="1600" dirty="0"/>
              <a:t>-HTML</a:t>
            </a:r>
          </a:p>
          <a:p>
            <a:pPr marL="50800" indent="0" algn="l">
              <a:buNone/>
            </a:pPr>
            <a:r>
              <a:rPr lang="en-IN" sz="1600" dirty="0"/>
              <a:t>-CSS</a:t>
            </a:r>
          </a:p>
          <a:p>
            <a:pPr marL="50800" indent="0" algn="l">
              <a:buNone/>
            </a:pPr>
            <a:r>
              <a:rPr lang="en-IN" sz="1600" dirty="0"/>
              <a:t>-JavaScript </a:t>
            </a:r>
          </a:p>
          <a:p>
            <a:pPr marL="50800" indent="0" algn="l">
              <a:buNone/>
            </a:pPr>
            <a:r>
              <a:rPr lang="en-IN" sz="1600" dirty="0"/>
              <a:t>-bootstrap3</a:t>
            </a: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185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1736755" y="1107959"/>
            <a:ext cx="5958890" cy="29282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>
              <a:buNone/>
            </a:pPr>
            <a:r>
              <a:rPr lang="en-IN" sz="1600" b="1" dirty="0"/>
              <a:t>For User,</a:t>
            </a:r>
          </a:p>
          <a:p>
            <a:pPr algn="l">
              <a:buNone/>
            </a:pPr>
            <a:r>
              <a:rPr lang="en-IN" sz="1600" b="1" dirty="0"/>
              <a:t>Requirements	 </a:t>
            </a:r>
          </a:p>
          <a:p>
            <a:pPr marL="50800" indent="0" algn="l">
              <a:buClrTx/>
              <a:buNone/>
            </a:pPr>
            <a:r>
              <a:rPr lang="en-IN" sz="1600" dirty="0"/>
              <a:t>        Pentium 4+ Processor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/>
              <a:t>256GB+ ROM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/>
              <a:t>2GB+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/>
              <a:t>Windows 7+ OS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1600" dirty="0"/>
          </a:p>
          <a:p>
            <a:pPr algn="l">
              <a:buNone/>
            </a:pPr>
            <a:endParaRPr lang="en-IN" sz="1600" dirty="0"/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545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233</TotalTime>
  <Words>451</Words>
  <Application>Microsoft Office PowerPoint</Application>
  <PresentationFormat>On-screen Show (16:9)</PresentationFormat>
  <Paragraphs>182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Franklin Gothic Book</vt:lpstr>
      <vt:lpstr>Perpetua</vt:lpstr>
      <vt:lpstr>Wingdings 2</vt:lpstr>
      <vt:lpstr>Amatic SC</vt:lpstr>
      <vt:lpstr>Calibri</vt:lpstr>
      <vt:lpstr>Nunito SemiBold</vt:lpstr>
      <vt:lpstr>Times New Roman</vt:lpstr>
      <vt:lpstr>Mangal</vt:lpstr>
      <vt:lpstr>Equity</vt:lpstr>
      <vt:lpstr>Government Engineering College, Modasa</vt:lpstr>
      <vt:lpstr>Todays Outline</vt:lpstr>
      <vt:lpstr>Introduction</vt:lpstr>
      <vt:lpstr>Slide 4</vt:lpstr>
      <vt:lpstr>Objectives</vt:lpstr>
      <vt:lpstr>Slide 6</vt:lpstr>
      <vt:lpstr>Tools &amp; Technology</vt:lpstr>
      <vt:lpstr>Slide 8</vt:lpstr>
      <vt:lpstr>Slide 9</vt:lpstr>
      <vt:lpstr>Advantages &amp; Drawbacks</vt:lpstr>
      <vt:lpstr>Slide 11</vt:lpstr>
      <vt:lpstr>Methodology</vt:lpstr>
      <vt:lpstr>Slide 13</vt:lpstr>
      <vt:lpstr>System Diagrams</vt:lpstr>
      <vt:lpstr>Slide 15</vt:lpstr>
      <vt:lpstr>Slide 16</vt:lpstr>
      <vt:lpstr>Slide 17</vt:lpstr>
      <vt:lpstr>Slide 18</vt:lpstr>
      <vt:lpstr>Slide 19</vt:lpstr>
      <vt:lpstr>Slide 20</vt:lpstr>
      <vt:lpstr>Database</vt:lpstr>
      <vt:lpstr>Slide 22</vt:lpstr>
      <vt:lpstr>Slide 23</vt:lpstr>
      <vt:lpstr>Implementation </vt:lpstr>
      <vt:lpstr>Slide 25</vt:lpstr>
      <vt:lpstr>Slide 26</vt:lpstr>
      <vt:lpstr>Slide 27</vt:lpstr>
      <vt:lpstr>Slide 28</vt:lpstr>
      <vt:lpstr>Slide 29</vt:lpstr>
      <vt:lpstr>Slide 30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Government Engineering College, Modasa</dc:title>
  <dc:creator>hiren jadvani</dc:creator>
  <cp:lastModifiedBy>HP</cp:lastModifiedBy>
  <cp:revision>47</cp:revision>
  <dcterms:modified xsi:type="dcterms:W3CDTF">2021-04-22T09:57:38Z</dcterms:modified>
</cp:coreProperties>
</file>